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1" r:id="rId7"/>
    <p:sldId id="268" r:id="rId8"/>
    <p:sldId id="263" r:id="rId9"/>
    <p:sldId id="264" r:id="rId10"/>
    <p:sldId id="265" r:id="rId11"/>
    <p:sldId id="266" r:id="rId12"/>
    <p:sldId id="269" r:id="rId13"/>
    <p:sldId id="270" r:id="rId14"/>
    <p:sldId id="271" r:id="rId15"/>
    <p:sldId id="272" r:id="rId16"/>
    <p:sldId id="273" r:id="rId17"/>
    <p:sldId id="274" r:id="rId18"/>
    <p:sldId id="275" r:id="rId19"/>
    <p:sldId id="276"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12/20/2017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12/20/2017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12/20/2017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12/20/2017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12/20/2017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en.wikipedia.org/wiki/Electoral_College_(Pakistan)" TargetMode="External"/><Relationship Id="rId2" Type="http://schemas.openxmlformats.org/officeDocument/2006/relationships/hyperlink" Target="https://en.wikipedia.org/wiki/Parliament_of_Pakistan" TargetMode="External"/><Relationship Id="rId1" Type="http://schemas.openxmlformats.org/officeDocument/2006/relationships/slideLayout" Target="../slideLayouts/slideLayout2.xml"/><Relationship Id="rId5" Type="http://schemas.openxmlformats.org/officeDocument/2006/relationships/hyperlink" Target="https://en.wikipedia.org/wiki/Islam_in_Pakistan" TargetMode="External"/><Relationship Id="rId4" Type="http://schemas.openxmlformats.org/officeDocument/2006/relationships/hyperlink" Target="https://en.wikipedia.org/wiki/Constitution_of_Pakistan"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en.wikipedia.org/wiki/National_Assembly_of_Pakistan" TargetMode="External"/><Relationship Id="rId3" Type="http://schemas.openxmlformats.org/officeDocument/2006/relationships/hyperlink" Target="https://en.wikipedia.org/wiki/Pakistan" TargetMode="External"/><Relationship Id="rId7" Type="http://schemas.openxmlformats.org/officeDocument/2006/relationships/hyperlink" Target="https://en.wikipedia.org/wiki/Senate_of_Pakistan" TargetMode="External"/><Relationship Id="rId2" Type="http://schemas.openxmlformats.org/officeDocument/2006/relationships/hyperlink" Target="https://en.wikipedia.org/wiki/Urdu_language" TargetMode="External"/><Relationship Id="rId1" Type="http://schemas.openxmlformats.org/officeDocument/2006/relationships/slideLayout" Target="../slideLayouts/slideLayout2.xml"/><Relationship Id="rId6" Type="http://schemas.openxmlformats.org/officeDocument/2006/relationships/hyperlink" Target="https://en.wikipedia.org/wiki/Legislature" TargetMode="External"/><Relationship Id="rId5" Type="http://schemas.openxmlformats.org/officeDocument/2006/relationships/hyperlink" Target="https://en.wikipedia.org/wiki/Federation" TargetMode="External"/><Relationship Id="rId10" Type="http://schemas.openxmlformats.org/officeDocument/2006/relationships/hyperlink" Target="https://en.wikipedia.org/wiki/President_of_Pakistan" TargetMode="External"/><Relationship Id="rId4" Type="http://schemas.openxmlformats.org/officeDocument/2006/relationships/hyperlink" Target="https://en.wikipedia.org/wiki/Bicameralism" TargetMode="External"/><Relationship Id="rId9" Type="http://schemas.openxmlformats.org/officeDocument/2006/relationships/hyperlink" Target="https://en.wikipedia.org/wiki/Constitution_of_Pakist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en.wikipedia.org/wiki/National_Assembly_(Pakistan)" TargetMode="External"/><Relationship Id="rId13" Type="http://schemas.openxmlformats.org/officeDocument/2006/relationships/hyperlink" Target="https://en.wikipedia.org/wiki/Administrative_units_of_Pakistan" TargetMode="External"/><Relationship Id="rId3" Type="http://schemas.openxmlformats.org/officeDocument/2006/relationships/hyperlink" Target="https://en.wikipedia.org/wiki/Help:IPA/Hindi_and_Urdu" TargetMode="External"/><Relationship Id="rId7" Type="http://schemas.openxmlformats.org/officeDocument/2006/relationships/hyperlink" Target="https://en.wikipedia.org/wiki/Pakistan" TargetMode="External"/><Relationship Id="rId12" Type="http://schemas.openxmlformats.org/officeDocument/2006/relationships/hyperlink" Target="https://en.wikipedia.org/wiki/Senate_of_Pakistan#cite_note-1" TargetMode="External"/><Relationship Id="rId2" Type="http://schemas.openxmlformats.org/officeDocument/2006/relationships/hyperlink" Target="https://en.wikipedia.org/wiki/Urdu_language" TargetMode="External"/><Relationship Id="rId1" Type="http://schemas.openxmlformats.org/officeDocument/2006/relationships/slideLayout" Target="../slideLayouts/slideLayout2.xml"/><Relationship Id="rId6" Type="http://schemas.openxmlformats.org/officeDocument/2006/relationships/hyperlink" Target="https://en.wikipedia.org/wiki/Legislature" TargetMode="External"/><Relationship Id="rId11" Type="http://schemas.openxmlformats.org/officeDocument/2006/relationships/hyperlink" Target="https://en.wikipedia.org/wiki/Constitution_of_Pakistan" TargetMode="External"/><Relationship Id="rId5" Type="http://schemas.openxmlformats.org/officeDocument/2006/relationships/hyperlink" Target="https://en.wikipedia.org/wiki/Bicameral" TargetMode="External"/><Relationship Id="rId10" Type="http://schemas.openxmlformats.org/officeDocument/2006/relationships/hyperlink" Target="http://pakistani.org/pakistan/constitution/part3.ch2.html" TargetMode="External"/><Relationship Id="rId4" Type="http://schemas.openxmlformats.org/officeDocument/2006/relationships/hyperlink" Target="https://en.wikipedia.org/wiki/Upper_house" TargetMode="External"/><Relationship Id="rId9" Type="http://schemas.openxmlformats.org/officeDocument/2006/relationships/hyperlink" Target="https://en.wikipedia.org/wiki/Parliament_of_Pakistan" TargetMode="External"/><Relationship Id="rId14" Type="http://schemas.openxmlformats.org/officeDocument/2006/relationships/hyperlink" Target="https://en.wikipedia.org/wiki/Federally_Administered_Tribal_Area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n.wikipedia.org/wiki/Senate_of_Pakista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Political Communication</a:t>
            </a:r>
            <a:br>
              <a:rPr lang="en-US" dirty="0" smtClean="0"/>
            </a:br>
            <a:r>
              <a:rPr lang="en-US" dirty="0" smtClean="0"/>
              <a:t>Course Instructor </a:t>
            </a:r>
            <a:br>
              <a:rPr lang="en-US" dirty="0" smtClean="0"/>
            </a:br>
            <a:r>
              <a:rPr lang="en-US" dirty="0" err="1" smtClean="0"/>
              <a:t>Abida</a:t>
            </a:r>
            <a:r>
              <a:rPr lang="en-US" dirty="0" smtClean="0"/>
              <a:t> </a:t>
            </a:r>
            <a:r>
              <a:rPr lang="en-US" dirty="0" err="1" smtClean="0"/>
              <a:t>Noureen</a:t>
            </a:r>
            <a:endParaRPr lang="en-US" dirty="0"/>
          </a:p>
        </p:txBody>
      </p:sp>
      <p:sp>
        <p:nvSpPr>
          <p:cNvPr id="3" name="Subtitle 2"/>
          <p:cNvSpPr>
            <a:spLocks noGrp="1"/>
          </p:cNvSpPr>
          <p:nvPr>
            <p:ph type="subTitle" idx="1"/>
          </p:nvPr>
        </p:nvSpPr>
        <p:spPr/>
        <p:txBody>
          <a:bodyPr/>
          <a:lstStyle/>
          <a:p>
            <a:r>
              <a:rPr lang="en-US" dirty="0" smtClean="0"/>
              <a:t>Government in Pakistan </a:t>
            </a:r>
          </a:p>
          <a:p>
            <a:r>
              <a:rPr lang="en-US" dirty="0" smtClean="0"/>
              <a:t>Lecture # 2</a:t>
            </a:r>
            <a:endParaRPr lang="en-US" dirty="0"/>
          </a:p>
        </p:txBody>
      </p:sp>
    </p:spTree>
    <p:extLst>
      <p:ext uri="{BB962C8B-B14F-4D97-AF65-F5344CB8AC3E}">
        <p14:creationId xmlns:p14="http://schemas.microsoft.com/office/powerpoint/2010/main" val="1573113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fontAlgn="base"/>
            <a:r>
              <a:rPr lang="en-US" dirty="0"/>
              <a:t>Once elected, the Prime Minister is tasked with appointing a federal Council of Ministers. These positions can be filled by both National Assembly members and Senate members. There are ministers for a number of functions, including water and power, science and technology, petroleum and natural resources, railways and more. These ministers play an important role in Pakistan’s government, assisting the Prime Minister throughout his or her term.</a:t>
            </a:r>
          </a:p>
          <a:p>
            <a:pPr fontAlgn="base"/>
            <a:r>
              <a:rPr lang="en-US" b="1" dirty="0"/>
              <a:t>The President</a:t>
            </a:r>
            <a:r>
              <a:rPr lang="en-US" dirty="0"/>
              <a:t> is elected a couple months after the Prime Minister by an electoral college consisting of members of the Senate, the National Assembly and the Provincial Assemblies. The President must be a Muslim and at least 45 years old. The President serves a five-year term and can be re-elected, though nobody can hold the position for more than two consecutive terms. Though President is mostly a ceremonial position, it does have its responsibilities, including appointing the chief justice and remaining judges of the Supreme Court. However, most of the president’s actions follow advice from the Prime Minister.</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78202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Dua Computers\Desktop\PK-Gov-Judicial-copy-copy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3600" y="0"/>
            <a:ext cx="7010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a:t>The Judicial Branch</a:t>
            </a:r>
            <a:endParaRPr lang="en-US" dirty="0"/>
          </a:p>
        </p:txBody>
      </p:sp>
    </p:spTree>
    <p:extLst>
      <p:ext uri="{BB962C8B-B14F-4D97-AF65-F5344CB8AC3E}">
        <p14:creationId xmlns:p14="http://schemas.microsoft.com/office/powerpoint/2010/main" val="1840302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Pakistan’s judicial system includes a Supreme Court, Provincial High Courts, Session Courts, Magistrate Courts and other special courts and tribunals. Additionally, there is a Federal </a:t>
            </a:r>
            <a:r>
              <a:rPr lang="en-US" dirty="0" err="1"/>
              <a:t>Shariat</a:t>
            </a:r>
            <a:r>
              <a:rPr lang="en-US" dirty="0"/>
              <a:t> Court in Pakistan. </a:t>
            </a:r>
            <a:endParaRPr lang="en-US" dirty="0" smtClean="0"/>
          </a:p>
          <a:p>
            <a:r>
              <a:rPr lang="en-US" b="1" dirty="0" smtClean="0"/>
              <a:t>The </a:t>
            </a:r>
            <a:r>
              <a:rPr lang="en-US" b="1" dirty="0"/>
              <a:t>Magistrate Courts</a:t>
            </a:r>
            <a:r>
              <a:rPr lang="en-US" dirty="0"/>
              <a:t> try all non-capital offenses, and their verdicts can be appealed to the Session Courts or the High Courts, depending on the circumstances. </a:t>
            </a:r>
            <a:endParaRPr lang="en-US" dirty="0" smtClean="0"/>
          </a:p>
          <a:p>
            <a:r>
              <a:rPr lang="en-US" b="1" dirty="0" smtClean="0"/>
              <a:t>Sessions </a:t>
            </a:r>
            <a:r>
              <a:rPr lang="en-US" b="1" dirty="0"/>
              <a:t>Courts</a:t>
            </a:r>
            <a:r>
              <a:rPr lang="en-US" dirty="0"/>
              <a:t> try all offenses, including capital cases, and hear appeals from the Magistrate Courts. Session Court verdicts can be appealed to the High Courts. </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207467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b="1" dirty="0"/>
              <a:t>Special courts and tribunals</a:t>
            </a:r>
            <a:r>
              <a:rPr lang="en-US" dirty="0"/>
              <a:t> exist for various criminal matters, including corruption, banking offenses and drugs. Those convicted can appeal to the high courts</a:t>
            </a:r>
            <a:r>
              <a:rPr lang="en-US" dirty="0" smtClean="0"/>
              <a:t>.</a:t>
            </a:r>
          </a:p>
          <a:p>
            <a:r>
              <a:rPr lang="en-US" dirty="0"/>
              <a:t> </a:t>
            </a:r>
            <a:r>
              <a:rPr lang="en-US" b="1" dirty="0"/>
              <a:t>The High Courts</a:t>
            </a:r>
            <a:r>
              <a:rPr lang="en-US" dirty="0"/>
              <a:t> hear various appeals from the lower courts, and </a:t>
            </a:r>
            <a:r>
              <a:rPr lang="en-US" b="1" dirty="0"/>
              <a:t>the Supreme Court</a:t>
            </a:r>
            <a:r>
              <a:rPr lang="en-US" dirty="0"/>
              <a:t>, consisting of 16 justices, hears appeals on criminal matters from the High Courts. </a:t>
            </a:r>
            <a:endParaRPr lang="en-US" dirty="0" smtClean="0"/>
          </a:p>
          <a:p>
            <a:r>
              <a:rPr lang="en-US" b="1" dirty="0" smtClean="0"/>
              <a:t>The </a:t>
            </a:r>
            <a:r>
              <a:rPr lang="en-US" b="1" dirty="0"/>
              <a:t>Federal </a:t>
            </a:r>
            <a:r>
              <a:rPr lang="en-US" b="1" dirty="0" err="1"/>
              <a:t>Shariat</a:t>
            </a:r>
            <a:r>
              <a:rPr lang="en-US" b="1" dirty="0"/>
              <a:t> Court</a:t>
            </a:r>
            <a:r>
              <a:rPr lang="en-US" dirty="0"/>
              <a:t>, consisting of eight Muslim judges, decides if any law is against the laws of Islam.</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033649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Dua Computers\Desktop\Provincia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6400" y="0"/>
            <a:ext cx="5943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a:t>Provincial Governments</a:t>
            </a:r>
            <a:endParaRPr lang="en-US" dirty="0"/>
          </a:p>
        </p:txBody>
      </p:sp>
    </p:spTree>
    <p:extLst>
      <p:ext uri="{BB962C8B-B14F-4D97-AF65-F5344CB8AC3E}">
        <p14:creationId xmlns:p14="http://schemas.microsoft.com/office/powerpoint/2010/main" val="2667168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fontAlgn="base">
              <a:buFont typeface="Wingdings" pitchFamily="2" charset="2"/>
              <a:buChar char="§"/>
            </a:pPr>
            <a:r>
              <a:rPr lang="en-US" dirty="0"/>
              <a:t>Each of Pakistan’s four provinces enjoy quite a bit of autonomy.</a:t>
            </a:r>
          </a:p>
          <a:p>
            <a:pPr fontAlgn="base">
              <a:buFont typeface="Wingdings" pitchFamily="2" charset="2"/>
              <a:buChar char="§"/>
            </a:pPr>
            <a:r>
              <a:rPr lang="en-US" dirty="0"/>
              <a:t>They each have their own governor, a Council of Ministers and a provincial assembly. </a:t>
            </a:r>
          </a:p>
          <a:p>
            <a:pPr fontAlgn="base">
              <a:buFont typeface="Wingdings" pitchFamily="2" charset="2"/>
              <a:buChar char="§"/>
            </a:pPr>
            <a:r>
              <a:rPr lang="en-US" dirty="0" smtClean="0"/>
              <a:t>The </a:t>
            </a:r>
            <a:r>
              <a:rPr lang="en-US" dirty="0"/>
              <a:t>President appoints each province’s governor. </a:t>
            </a:r>
            <a:endParaRPr lang="en-US" dirty="0" smtClean="0"/>
          </a:p>
          <a:p>
            <a:pPr fontAlgn="base">
              <a:buFont typeface="Wingdings" pitchFamily="2" charset="2"/>
              <a:buChar char="§"/>
            </a:pPr>
            <a:r>
              <a:rPr lang="en-US" dirty="0" smtClean="0"/>
              <a:t>The </a:t>
            </a:r>
            <a:r>
              <a:rPr lang="en-US" dirty="0"/>
              <a:t>Chief Minister, who heads the province’s Council of Ministers, is elected by the Provincial Assembly. </a:t>
            </a:r>
            <a:endParaRPr lang="en-US" dirty="0" smtClean="0"/>
          </a:p>
          <a:p>
            <a:pPr fontAlgn="base">
              <a:buFont typeface="Wingdings" pitchFamily="2" charset="2"/>
              <a:buChar char="§"/>
            </a:pPr>
            <a:r>
              <a:rPr lang="en-US" dirty="0" smtClean="0"/>
              <a:t>The </a:t>
            </a:r>
            <a:r>
              <a:rPr lang="en-US" dirty="0"/>
              <a:t>Chief Minister appoints the remaining ministers on the council, who are also members of the Provincial Assembly</a:t>
            </a:r>
            <a:r>
              <a:rPr lang="en-US" dirty="0" smtClean="0"/>
              <a:t>.</a:t>
            </a:r>
          </a:p>
          <a:p>
            <a:pPr fontAlgn="base">
              <a:buFont typeface="Wingdings" pitchFamily="2" charset="2"/>
              <a:buChar char="§"/>
            </a:pPr>
            <a:r>
              <a:rPr lang="en-US" dirty="0" smtClean="0"/>
              <a:t> </a:t>
            </a:r>
            <a:r>
              <a:rPr lang="en-US" dirty="0"/>
              <a:t>Members of the provincial assemblies are elected by general elections. Similar to the National Assembly, each of these assemblies has seats reserved for minorities. These assemblies’ responsibilities differ from those of the National Assembly, but they are still important. The provincial assemblies typically provide services in areas such as education, health, agriculture and roads, among others. The federal government can provide legislation in these areas as well, but it only provides national policies and handles international aspects of such services.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890453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Members of the provincial assemblies are elected by general elections. Similar to the National Assembly, each of these assemblies has seats reserved for minorities. These assemblies’ responsibilities differ from those of the National Assembly, but they are still important. The provincial assemblies typically provide services in areas such as education, health, agriculture and roads, among others. The federal government can provide legislation in these areas as well, but it only provides national policies and handles international aspects of such services.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9057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Pakistan clearly has a pretty intricate government system, with many positions and roles, each holding varying levels of importance. </a:t>
            </a:r>
            <a:endParaRPr lang="en-US" dirty="0" smtClean="0"/>
          </a:p>
          <a:p>
            <a:r>
              <a:rPr lang="en-US" dirty="0" smtClean="0"/>
              <a:t>There </a:t>
            </a:r>
            <a:r>
              <a:rPr lang="en-US" dirty="0"/>
              <a:t>are some similarities between the United States and Pakistani governments, though many differences exist as well. For example, the three-branch system is similar, but the fact that Pakistan has both a Prime Minister and President is quite different. </a:t>
            </a:r>
            <a:endParaRPr lang="en-US" dirty="0" smtClean="0"/>
          </a:p>
          <a:p>
            <a:r>
              <a:rPr lang="en-US" dirty="0" smtClean="0"/>
              <a:t>It </a:t>
            </a:r>
            <a:r>
              <a:rPr lang="en-US" dirty="0"/>
              <a:t>is certainly interesting to see how the Pakistani government is organized, and doing so helps provide a better view of Pakistani life.</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899885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According to Pakistan's constitution, the Prime Minister of Pakistan must be above</a:t>
            </a:r>
            <a:r>
              <a:rPr lang="en-US" b="1" dirty="0"/>
              <a:t>25</a:t>
            </a:r>
            <a:r>
              <a:rPr lang="en-US" dirty="0"/>
              <a:t> years of age. Up to my knowledge there is no maximum age limit for Pakistani PM. According to </a:t>
            </a:r>
            <a:r>
              <a:rPr lang="en-US" dirty="0" smtClean="0"/>
              <a:t>the constitution of 1973 </a:t>
            </a:r>
            <a:r>
              <a:rPr lang="en-US" dirty="0"/>
              <a:t>minimum age limit for pm is must be </a:t>
            </a:r>
            <a:r>
              <a:rPr lang="en-US" b="1" dirty="0"/>
              <a:t>25</a:t>
            </a:r>
            <a:r>
              <a:rPr lang="en-US" dirty="0"/>
              <a:t> years and no upper age </a:t>
            </a:r>
            <a:r>
              <a:rPr lang="en-US" dirty="0" smtClean="0"/>
              <a:t>limit</a:t>
            </a:r>
          </a:p>
          <a:p>
            <a:r>
              <a:rPr lang="en-US" dirty="0"/>
              <a:t>The president is indirectly elected by the </a:t>
            </a:r>
            <a:r>
              <a:rPr lang="en-US" dirty="0">
                <a:hlinkClick r:id="rId2" tooltip="Parliament of Pakistan"/>
              </a:rPr>
              <a:t>Parliament</a:t>
            </a:r>
            <a:r>
              <a:rPr lang="en-US" dirty="0"/>
              <a:t> through the </a:t>
            </a:r>
            <a:r>
              <a:rPr lang="en-US" dirty="0">
                <a:hlinkClick r:id="rId3" tooltip="Electoral College (Pakistan)"/>
              </a:rPr>
              <a:t>Electoral College</a:t>
            </a:r>
            <a:r>
              <a:rPr lang="en-US" dirty="0"/>
              <a:t> for a five-year term. The </a:t>
            </a:r>
            <a:r>
              <a:rPr lang="en-US" dirty="0">
                <a:hlinkClick r:id="rId4" tooltip="Constitution of Pakistan"/>
              </a:rPr>
              <a:t>Constitution</a:t>
            </a:r>
            <a:r>
              <a:rPr lang="en-US" dirty="0"/>
              <a:t> requires the President to be a "</a:t>
            </a:r>
            <a:r>
              <a:rPr lang="en-US" dirty="0">
                <a:hlinkClick r:id="rId5" tooltip="Islam in Pakistan"/>
              </a:rPr>
              <a:t>Muslim</a:t>
            </a:r>
            <a:r>
              <a:rPr lang="en-US" dirty="0"/>
              <a:t> of not less than forty five (45)years of age"</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159206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a:t>
            </a:r>
            <a:r>
              <a:rPr lang="en-US" b="1" dirty="0"/>
              <a:t>Parliament of Pakistan</a:t>
            </a:r>
            <a:r>
              <a:rPr lang="en-US" dirty="0"/>
              <a:t>, (</a:t>
            </a:r>
            <a:r>
              <a:rPr lang="en-US" dirty="0">
                <a:hlinkClick r:id="rId2" tooltip="Urdu language"/>
              </a:rPr>
              <a:t>Urdu</a:t>
            </a:r>
            <a:r>
              <a:rPr lang="en-US" dirty="0"/>
              <a:t>: </a:t>
            </a:r>
            <a:r>
              <a:rPr lang="ur-PK" dirty="0"/>
              <a:t>مجلس شوریٰ پاکستان‬‎ — </a:t>
            </a:r>
            <a:r>
              <a:rPr lang="en-US" i="1" dirty="0" err="1"/>
              <a:t>Majlis</a:t>
            </a:r>
            <a:r>
              <a:rPr lang="en-US" i="1" dirty="0"/>
              <a:t> ê </a:t>
            </a:r>
            <a:r>
              <a:rPr lang="en-US" i="1" dirty="0" err="1"/>
              <a:t>Shura</a:t>
            </a:r>
            <a:r>
              <a:rPr lang="en-US" i="1" dirty="0"/>
              <a:t> </a:t>
            </a:r>
            <a:r>
              <a:rPr lang="en-US" i="1" dirty="0" err="1"/>
              <a:t>Pākistān</a:t>
            </a:r>
            <a:r>
              <a:rPr lang="en-US" dirty="0"/>
              <a:t>); is the federal and supreme legislative body of </a:t>
            </a:r>
            <a:r>
              <a:rPr lang="en-US" dirty="0">
                <a:hlinkClick r:id="rId3" tooltip="Pakistan"/>
              </a:rPr>
              <a:t>Pakistan</a:t>
            </a:r>
            <a:r>
              <a:rPr lang="en-US" dirty="0"/>
              <a:t>. It is a </a:t>
            </a:r>
            <a:r>
              <a:rPr lang="en-US" dirty="0">
                <a:hlinkClick r:id="rId4" tooltip="Bicameralism"/>
              </a:rPr>
              <a:t>bicameral</a:t>
            </a:r>
            <a:r>
              <a:rPr lang="en-US" dirty="0"/>
              <a:t> </a:t>
            </a:r>
            <a:r>
              <a:rPr lang="en-US" dirty="0">
                <a:hlinkClick r:id="rId5" tooltip="Federation"/>
              </a:rPr>
              <a:t>federal</a:t>
            </a:r>
            <a:r>
              <a:rPr lang="en-US" dirty="0"/>
              <a:t> </a:t>
            </a:r>
            <a:r>
              <a:rPr lang="en-US" dirty="0">
                <a:hlinkClick r:id="rId6" tooltip="Legislature"/>
              </a:rPr>
              <a:t>legislature</a:t>
            </a:r>
            <a:r>
              <a:rPr lang="en-US" dirty="0"/>
              <a:t> that consists of the </a:t>
            </a:r>
            <a:r>
              <a:rPr lang="en-US" dirty="0">
                <a:hlinkClick r:id="rId7" tooltip="Senate of Pakistan"/>
              </a:rPr>
              <a:t>Senate</a:t>
            </a:r>
            <a:r>
              <a:rPr lang="en-US" dirty="0"/>
              <a:t> as </a:t>
            </a:r>
            <a:r>
              <a:rPr lang="en-US" b="1" dirty="0"/>
              <a:t>upper house</a:t>
            </a:r>
            <a:r>
              <a:rPr lang="en-US" dirty="0"/>
              <a:t> and the </a:t>
            </a:r>
            <a:r>
              <a:rPr lang="en-US" dirty="0">
                <a:hlinkClick r:id="rId8" tooltip="National Assembly of Pakistan"/>
              </a:rPr>
              <a:t>National Assembly</a:t>
            </a:r>
            <a:r>
              <a:rPr lang="en-US" dirty="0"/>
              <a:t>, as </a:t>
            </a:r>
            <a:r>
              <a:rPr lang="en-US" b="1" dirty="0"/>
              <a:t>lower houses</a:t>
            </a:r>
            <a:r>
              <a:rPr lang="en-US" dirty="0"/>
              <a:t>. According to the </a:t>
            </a:r>
            <a:r>
              <a:rPr lang="en-US" dirty="0">
                <a:hlinkClick r:id="rId9" tooltip="Constitution of Pakistan"/>
              </a:rPr>
              <a:t>constitution of Islamic Republic of Pakistan</a:t>
            </a:r>
            <a:r>
              <a:rPr lang="en-US" dirty="0"/>
              <a:t>, the </a:t>
            </a:r>
            <a:r>
              <a:rPr lang="en-US" dirty="0">
                <a:hlinkClick r:id="rId10" tooltip="President of Pakistan"/>
              </a:rPr>
              <a:t>President of Pakistan</a:t>
            </a:r>
            <a:r>
              <a:rPr lang="en-US" dirty="0"/>
              <a:t> is also a component of the Parliament.</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218096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There are four pillars of the state </a:t>
            </a:r>
          </a:p>
          <a:p>
            <a:pPr marL="514350" lvl="0" indent="-514350">
              <a:buFont typeface="+mj-lt"/>
              <a:buAutoNum type="alphaLcPeriod"/>
            </a:pPr>
            <a:r>
              <a:rPr lang="en-US" dirty="0" smtClean="0"/>
              <a:t>Legislature’</a:t>
            </a:r>
          </a:p>
          <a:p>
            <a:pPr marL="0" lvl="0" indent="0">
              <a:buNone/>
            </a:pPr>
            <a:r>
              <a:rPr lang="en-US" dirty="0" smtClean="0"/>
              <a:t>Function of Legislature is </a:t>
            </a:r>
            <a:r>
              <a:rPr lang="en-US" dirty="0"/>
              <a:t>to make laws.</a:t>
            </a:r>
          </a:p>
          <a:p>
            <a:pPr marL="0" lvl="0" indent="0">
              <a:buNone/>
            </a:pPr>
            <a:r>
              <a:rPr lang="en-US" dirty="0" smtClean="0"/>
              <a:t>b.	Executive’</a:t>
            </a:r>
          </a:p>
          <a:p>
            <a:pPr marL="0" lvl="0" indent="0">
              <a:buNone/>
            </a:pPr>
            <a:r>
              <a:rPr lang="en-US" dirty="0" smtClean="0"/>
              <a:t>Duty of Executive is to  </a:t>
            </a:r>
            <a:r>
              <a:rPr lang="en-US" dirty="0"/>
              <a:t>administer </a:t>
            </a:r>
            <a:r>
              <a:rPr lang="en-US" dirty="0" smtClean="0"/>
              <a:t>law.</a:t>
            </a:r>
            <a:endParaRPr lang="en-US" dirty="0"/>
          </a:p>
          <a:p>
            <a:pPr marL="0" lvl="0" indent="0">
              <a:buNone/>
            </a:pPr>
            <a:r>
              <a:rPr lang="en-US" dirty="0" smtClean="0"/>
              <a:t>c.	Judiciary’</a:t>
            </a:r>
          </a:p>
          <a:p>
            <a:pPr marL="0" indent="0">
              <a:buNone/>
            </a:pPr>
            <a:r>
              <a:rPr lang="en-US" dirty="0" smtClean="0"/>
              <a:t>Job of Judiciary is to </a:t>
            </a:r>
            <a:r>
              <a:rPr lang="en-US" dirty="0"/>
              <a:t>administer justice</a:t>
            </a:r>
            <a:r>
              <a:rPr lang="en-US" dirty="0" smtClean="0"/>
              <a:t>. </a:t>
            </a:r>
          </a:p>
          <a:p>
            <a:pPr marL="0" lvl="0" indent="0">
              <a:buNone/>
            </a:pPr>
            <a:r>
              <a:rPr lang="en-US" dirty="0" smtClean="0"/>
              <a:t>d.	Media’</a:t>
            </a:r>
          </a:p>
          <a:p>
            <a:pPr marL="0" indent="0">
              <a:buNone/>
            </a:pPr>
            <a:r>
              <a:rPr lang="en-US" dirty="0" smtClean="0"/>
              <a:t>Responsibility of media is </a:t>
            </a:r>
            <a:r>
              <a:rPr lang="en-US" dirty="0"/>
              <a:t>to aware people</a:t>
            </a:r>
          </a:p>
          <a:p>
            <a:pPr marL="0" lvl="0" indent="0">
              <a:buNone/>
            </a:pP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039489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The </a:t>
            </a:r>
            <a:r>
              <a:rPr lang="en-US" b="1" dirty="0"/>
              <a:t>Senate of Pakistan</a:t>
            </a:r>
            <a:r>
              <a:rPr lang="en-US" dirty="0"/>
              <a:t> (</a:t>
            </a:r>
            <a:r>
              <a:rPr lang="en-US" dirty="0">
                <a:hlinkClick r:id="rId2" tooltip="Urdu language"/>
              </a:rPr>
              <a:t>Urdu</a:t>
            </a:r>
            <a:r>
              <a:rPr lang="en-US" dirty="0"/>
              <a:t>: </a:t>
            </a:r>
            <a:r>
              <a:rPr lang="ur-PK" dirty="0"/>
              <a:t>ایوانِ بالا پاکستان‬‎, </a:t>
            </a:r>
            <a:r>
              <a:rPr lang="en-US" i="1" dirty="0" err="1"/>
              <a:t>Aiwān</a:t>
            </a:r>
            <a:r>
              <a:rPr lang="en-US" i="1" dirty="0"/>
              <a:t>-i </a:t>
            </a:r>
            <a:r>
              <a:rPr lang="en-US" i="1" dirty="0" err="1"/>
              <a:t>bālā</a:t>
            </a:r>
            <a:r>
              <a:rPr lang="en-US" i="1" dirty="0"/>
              <a:t> </a:t>
            </a:r>
            <a:r>
              <a:rPr lang="en-US" i="1" dirty="0" err="1"/>
              <a:t>Pākistān</a:t>
            </a:r>
            <a:r>
              <a:rPr lang="en-US" dirty="0"/>
              <a:t>, IPA: </a:t>
            </a:r>
            <a:r>
              <a:rPr lang="en-US" dirty="0">
                <a:hlinkClick r:id="rId3" tooltip="Help:IPA/Hindi and Urdu"/>
              </a:rPr>
              <a:t>[</a:t>
            </a:r>
            <a:r>
              <a:rPr lang="en-US" dirty="0" err="1">
                <a:hlinkClick r:id="rId3" tooltip="Help:IPA/Hindi and Urdu"/>
              </a:rPr>
              <a:t>ɛːʋɑːn-e</a:t>
            </a:r>
            <a:r>
              <a:rPr lang="en-US" dirty="0">
                <a:hlinkClick r:id="rId3" tooltip="Help:IPA/Hindi and Urdu"/>
              </a:rPr>
              <a:t> </a:t>
            </a:r>
            <a:r>
              <a:rPr lang="en-US" dirty="0" err="1">
                <a:hlinkClick r:id="rId3" tooltip="Help:IPA/Hindi and Urdu"/>
              </a:rPr>
              <a:t>bɑːlɑ</a:t>
            </a:r>
            <a:r>
              <a:rPr lang="en-US" dirty="0">
                <a:hlinkClick r:id="rId3" tooltip="Help:IPA/Hindi and Urdu"/>
              </a:rPr>
              <a:t> ˌ</a:t>
            </a:r>
            <a:r>
              <a:rPr lang="en-US" dirty="0" err="1">
                <a:hlinkClick r:id="rId3" tooltip="Help:IPA/Hindi and Urdu"/>
              </a:rPr>
              <a:t>pɑːkɪst̪ɑːn</a:t>
            </a:r>
            <a:r>
              <a:rPr lang="en-US" dirty="0">
                <a:hlinkClick r:id="rId3" tooltip="Help:IPA/Hindi and Urdu"/>
              </a:rPr>
              <a:t>]</a:t>
            </a:r>
            <a:r>
              <a:rPr lang="en-US" dirty="0"/>
              <a:t>), is the </a:t>
            </a:r>
            <a:r>
              <a:rPr lang="en-US" dirty="0">
                <a:hlinkClick r:id="rId4" tooltip="Upper house"/>
              </a:rPr>
              <a:t>upper </a:t>
            </a:r>
            <a:r>
              <a:rPr lang="en-US" dirty="0" err="1">
                <a:hlinkClick r:id="rId4" tooltip="Upper house"/>
              </a:rPr>
              <a:t>legislative</a:t>
            </a:r>
            <a:r>
              <a:rPr lang="en-US" dirty="0" err="1"/>
              <a:t>chamber</a:t>
            </a:r>
            <a:r>
              <a:rPr lang="en-US" dirty="0"/>
              <a:t> of the </a:t>
            </a:r>
            <a:r>
              <a:rPr lang="en-US" dirty="0">
                <a:hlinkClick r:id="rId5" tooltip="Bicameral"/>
              </a:rPr>
              <a:t>bicameral</a:t>
            </a:r>
            <a:r>
              <a:rPr lang="en-US" dirty="0"/>
              <a:t> </a:t>
            </a:r>
            <a:r>
              <a:rPr lang="en-US" dirty="0">
                <a:hlinkClick r:id="rId6" tooltip="Legislature"/>
              </a:rPr>
              <a:t>legislature</a:t>
            </a:r>
            <a:r>
              <a:rPr lang="en-US" dirty="0"/>
              <a:t> of </a:t>
            </a:r>
            <a:r>
              <a:rPr lang="en-US" dirty="0">
                <a:hlinkClick r:id="rId7" tooltip="Pakistan"/>
              </a:rPr>
              <a:t>Pakistan</a:t>
            </a:r>
            <a:r>
              <a:rPr lang="en-US" dirty="0"/>
              <a:t>, and together with the </a:t>
            </a:r>
            <a:r>
              <a:rPr lang="en-US" dirty="0">
                <a:hlinkClick r:id="rId8" tooltip="National Assembly (Pakistan)"/>
              </a:rPr>
              <a:t>National Assembly</a:t>
            </a:r>
            <a:r>
              <a:rPr lang="en-US" dirty="0"/>
              <a:t> makes up the </a:t>
            </a:r>
            <a:r>
              <a:rPr lang="en-US" dirty="0">
                <a:hlinkClick r:id="rId9" tooltip="Parliament of Pakistan"/>
              </a:rPr>
              <a:t>Parliament of Pakistan</a:t>
            </a:r>
            <a:r>
              <a:rPr lang="en-US" dirty="0"/>
              <a:t>.</a:t>
            </a:r>
          </a:p>
          <a:p>
            <a:r>
              <a:rPr lang="en-US" dirty="0"/>
              <a:t>First convened in 1973, the Senate's composition and powers are established by the </a:t>
            </a:r>
            <a:r>
              <a:rPr lang="en-US" dirty="0">
                <a:hlinkClick r:id="rId10"/>
              </a:rPr>
              <a:t>Article 59</a:t>
            </a:r>
            <a:r>
              <a:rPr lang="en-US" dirty="0"/>
              <a:t> of the </a:t>
            </a:r>
            <a:r>
              <a:rPr lang="en-US" dirty="0">
                <a:hlinkClick r:id="rId11" tooltip="Constitution of Pakistan"/>
              </a:rPr>
              <a:t>Constitution</a:t>
            </a:r>
            <a:r>
              <a:rPr lang="en-US" dirty="0"/>
              <a:t> of </a:t>
            </a:r>
            <a:r>
              <a:rPr lang="en-US" dirty="0">
                <a:hlinkClick r:id="rId7" tooltip="Pakistan"/>
              </a:rPr>
              <a:t>Pakistan</a:t>
            </a:r>
            <a:r>
              <a:rPr lang="en-US" baseline="30000" dirty="0">
                <a:hlinkClick r:id="rId12"/>
              </a:rPr>
              <a:t>[1]</a:t>
            </a:r>
            <a:r>
              <a:rPr lang="en-US" dirty="0"/>
              <a:t>. Each </a:t>
            </a:r>
            <a:r>
              <a:rPr lang="en-US" dirty="0">
                <a:hlinkClick r:id="rId13" tooltip="Administrative units of Pakistan"/>
              </a:rPr>
              <a:t>four provinces</a:t>
            </a:r>
            <a:r>
              <a:rPr lang="en-US" dirty="0"/>
              <a:t> are represented by fourteen senators and eight senators from the </a:t>
            </a:r>
            <a:r>
              <a:rPr lang="en-US" dirty="0">
                <a:hlinkClick r:id="rId14" tooltip="Federally Administered Tribal Areas"/>
              </a:rPr>
              <a:t>tribal areas</a:t>
            </a:r>
            <a:r>
              <a:rPr lang="en-US" dirty="0"/>
              <a:t> regardless of population, who serve staggered six-year terms</a:t>
            </a: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679235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The government is characterized as a parliamentary democratic republic, a category they share with many nations, including Germany, Ireland, and Switzerland. </a:t>
            </a:r>
            <a:endParaRPr lang="en-US" dirty="0" smtClean="0"/>
          </a:p>
          <a:p>
            <a:r>
              <a:rPr lang="en-US" dirty="0" smtClean="0"/>
              <a:t>The </a:t>
            </a:r>
            <a:r>
              <a:rPr lang="en-US" dirty="0"/>
              <a:t>government is established by the Constitution of Pakistan and, like the U.S. government, is composed of three branches: executive, legislative and judicial. </a:t>
            </a:r>
            <a:endParaRPr lang="en-US" dirty="0" smtClean="0"/>
          </a:p>
          <a:p>
            <a:r>
              <a:rPr lang="en-US" dirty="0" smtClean="0"/>
              <a:t>In </a:t>
            </a:r>
            <a:r>
              <a:rPr lang="en-US" dirty="0"/>
              <a:t>addition to the federal government, Pakistan also employs provincial governments for each of its four provinces.</a:t>
            </a:r>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161486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ua Computers\Desktop\PK-Government-2-copy-copy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473398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ua Computers\Desktop\PK-Gov-Legislative-copy-copy.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a:t>The Legislative Branch</a:t>
            </a:r>
            <a:endParaRPr lang="en-US" dirty="0"/>
          </a:p>
        </p:txBody>
      </p:sp>
    </p:spTree>
    <p:extLst>
      <p:ext uri="{BB962C8B-B14F-4D97-AF65-F5344CB8AC3E}">
        <p14:creationId xmlns:p14="http://schemas.microsoft.com/office/powerpoint/2010/main" val="3386540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fontAlgn="base"/>
            <a:r>
              <a:rPr lang="en-US" dirty="0"/>
              <a:t>Pakistan’s legislative branch is a bicameral Parliament, officially termed </a:t>
            </a:r>
            <a:r>
              <a:rPr lang="en-US" dirty="0" err="1"/>
              <a:t>Majlis</a:t>
            </a:r>
            <a:r>
              <a:rPr lang="en-US" dirty="0"/>
              <a:t>-i-</a:t>
            </a:r>
            <a:r>
              <a:rPr lang="en-US" dirty="0" err="1"/>
              <a:t>Shoora</a:t>
            </a:r>
            <a:r>
              <a:rPr lang="en-US" dirty="0"/>
              <a:t>. </a:t>
            </a:r>
            <a:endParaRPr lang="en-US" dirty="0" smtClean="0"/>
          </a:p>
          <a:p>
            <a:pPr fontAlgn="base"/>
            <a:r>
              <a:rPr lang="en-US" dirty="0" smtClean="0"/>
              <a:t>The </a:t>
            </a:r>
            <a:r>
              <a:rPr lang="en-US" dirty="0"/>
              <a:t>first of Parliament’s two houses is </a:t>
            </a:r>
            <a:r>
              <a:rPr lang="en-US" b="1" dirty="0"/>
              <a:t>the National Assembly</a:t>
            </a:r>
            <a:r>
              <a:rPr lang="en-US" dirty="0"/>
              <a:t> (also known as the lower house) and has 342 members, including 60 seats that are reserved for women and 10 that are reserved for non-Muslims. </a:t>
            </a:r>
            <a:r>
              <a:rPr lang="en-US" b="1" dirty="0"/>
              <a:t/>
            </a:r>
            <a:br>
              <a:rPr lang="en-US" b="1" dirty="0"/>
            </a:br>
            <a:r>
              <a:rPr lang="en-US" b="1" dirty="0"/>
              <a:t>The Senate</a:t>
            </a:r>
            <a:r>
              <a:rPr lang="en-US" dirty="0"/>
              <a:t> (also known as the upper house) is made up of 104 members with seventeen seats reserved for women and four for non-Muslims</a:t>
            </a:r>
            <a:r>
              <a:rPr lang="en-US" dirty="0" smtClean="0"/>
              <a:t>.</a:t>
            </a:r>
            <a:r>
              <a:rPr lang="en-US" dirty="0"/>
              <a:t> </a:t>
            </a:r>
            <a:r>
              <a:rPr lang="en-US"/>
              <a:t>the </a:t>
            </a:r>
            <a:r>
              <a:rPr lang="en-US">
                <a:hlinkClick r:id="rId2" tooltip="Senate of Pakistan"/>
              </a:rPr>
              <a:t>Senate</a:t>
            </a:r>
            <a:r>
              <a:rPr lang="en-US"/>
              <a:t>, whose members are chosen by elected provincial legislators.</a:t>
            </a:r>
            <a:endParaRPr lang="en-US" dirty="0"/>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187260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The seats for both houses are split between the four provinces, the Federally Administered Tribal Areas (FATA), and Federal Capital. </a:t>
            </a:r>
            <a:endParaRPr lang="en-US" dirty="0" smtClean="0"/>
          </a:p>
          <a:p>
            <a:r>
              <a:rPr lang="en-US" dirty="0" smtClean="0"/>
              <a:t>The </a:t>
            </a:r>
            <a:r>
              <a:rPr lang="en-US" dirty="0"/>
              <a:t>National Assembly is divided according to population, while the Senate offers a set number of seats for each group for each: 23 per province, eight for the FATA, and four for the Federal </a:t>
            </a:r>
            <a:r>
              <a:rPr lang="en-US" dirty="0" smtClean="0"/>
              <a:t>Capital.</a:t>
            </a:r>
          </a:p>
          <a:p>
            <a:r>
              <a:rPr lang="en-US" dirty="0" smtClean="0"/>
              <a:t>National </a:t>
            </a:r>
            <a:r>
              <a:rPr lang="en-US" dirty="0"/>
              <a:t>Assembly members are elected by voters 18 years of age or older, and Senate members are elected by their respective provincial assemblies.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565147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ua Computers\Desktop\PK-Gov-Executive-copy-copy.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0"/>
            <a:ext cx="73914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a:t>The Executive Branch</a:t>
            </a:r>
            <a:endParaRPr lang="en-US" dirty="0"/>
          </a:p>
        </p:txBody>
      </p:sp>
    </p:spTree>
    <p:extLst>
      <p:ext uri="{BB962C8B-B14F-4D97-AF65-F5344CB8AC3E}">
        <p14:creationId xmlns:p14="http://schemas.microsoft.com/office/powerpoint/2010/main" val="167900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fontAlgn="base"/>
            <a:r>
              <a:rPr lang="en-US" dirty="0"/>
              <a:t>The executive branch in Pakistan is made up of the Prime Minister and the President. The Prime Minister is the head of government in Pakistan. The President, on the other hand, is a ceremonial head of state with fewer responsibilities.</a:t>
            </a:r>
          </a:p>
          <a:p>
            <a:pPr fontAlgn="base"/>
            <a:r>
              <a:rPr lang="en-US" b="1" dirty="0"/>
              <a:t>The Prime Minister</a:t>
            </a:r>
            <a:r>
              <a:rPr lang="en-US" dirty="0"/>
              <a:t> is elected by members of the National Assembly, not long after those members are elected by the Pakistani people. The candidates are members of the Assembly and are nominated by fellow Assembly members. While there are many political parties in Pakistan, and many of them hold Assembly seats, they do not all have candidates in the Prime Minister elections. Even in elections where there are many nominees, generally only one or two, typically those from larger parties, hold a chance of winning the election. Once elected, the Prime Minster serves a five-year term. The Prime Minister can be re-elected, and there is no limit on how many times one can hold this position. In fact, Pakistan’s current Prime Minister Nawaz Sharif is serving his third inconsecutive term, though he didn’t complete his first two.</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0773144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TotalTime>
  <Words>751</Words>
  <Application>Microsoft Office PowerPoint</Application>
  <PresentationFormat>On-screen Show (4:3)</PresentationFormat>
  <Paragraphs>49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Political Communication Course Instructor  Abida Noureen</vt:lpstr>
      <vt:lpstr>PowerPoint Presentation</vt:lpstr>
      <vt:lpstr>PowerPoint Presentation</vt:lpstr>
      <vt:lpstr>PowerPoint Presentation</vt:lpstr>
      <vt:lpstr>The Legislative Branch</vt:lpstr>
      <vt:lpstr>PowerPoint Presentation</vt:lpstr>
      <vt:lpstr>PowerPoint Presentation</vt:lpstr>
      <vt:lpstr>The Executive Branch</vt:lpstr>
      <vt:lpstr>PowerPoint Presentation</vt:lpstr>
      <vt:lpstr>PowerPoint Presentation</vt:lpstr>
      <vt:lpstr>The Judicial Branch</vt:lpstr>
      <vt:lpstr>PowerPoint Presentation</vt:lpstr>
      <vt:lpstr>PowerPoint Presentation</vt:lpstr>
      <vt:lpstr>Provincial Governments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Communication Course Instructor  Abida Noureen</dc:title>
  <dc:creator>Dua Computers</dc:creator>
  <cp:lastModifiedBy>Dua Computers</cp:lastModifiedBy>
  <cp:revision>8</cp:revision>
  <dcterms:created xsi:type="dcterms:W3CDTF">2006-08-16T00:00:00Z</dcterms:created>
  <dcterms:modified xsi:type="dcterms:W3CDTF">2017-12-20T18:14:44Z</dcterms:modified>
</cp:coreProperties>
</file>